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224" autoAdjust="0"/>
  </p:normalViewPr>
  <p:slideViewPr>
    <p:cSldViewPr snapToGrid="0">
      <p:cViewPr varScale="1">
        <p:scale>
          <a:sx n="73" d="100"/>
          <a:sy n="73" d="100"/>
        </p:scale>
        <p:origin x="10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0278A-DDC3-4144-9223-59C329ACB1BB}" type="datetimeFigureOut">
              <a:rPr lang="nl-NL" smtClean="0"/>
              <a:t>30-11-2016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C8E24-E453-4F2A-A51C-BD5D32298528}" type="slidenum">
              <a:rPr lang="nl-NL" smtClean="0"/>
              <a:t>‹nr.›</a:t>
            </a:fld>
            <a:endParaRPr lang="nl-NL"/>
          </a:p>
        </p:txBody>
      </p:sp>
    </p:spTree>
    <p:extLst>
      <p:ext uri="{BB962C8B-B14F-4D97-AF65-F5344CB8AC3E}">
        <p14:creationId xmlns:p14="http://schemas.microsoft.com/office/powerpoint/2010/main" val="219412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wil het graag hebben over de internationale</a:t>
            </a:r>
            <a:r>
              <a:rPr lang="nl-NL" baseline="0" dirty="0"/>
              <a:t> week. </a:t>
            </a:r>
          </a:p>
          <a:p>
            <a:r>
              <a:rPr lang="nl-NL" baseline="0" dirty="0"/>
              <a:t>Ben zelf benieuwd naar de inzichten van medestudenten. Ook in vergelijking met oudere </a:t>
            </a:r>
            <a:r>
              <a:rPr lang="nl-NL" baseline="0" dirty="0" err="1"/>
              <a:t>jaars</a:t>
            </a:r>
            <a:r>
              <a:rPr lang="nl-NL" baseline="0" dirty="0"/>
              <a:t>. </a:t>
            </a:r>
          </a:p>
          <a:p>
            <a:r>
              <a:rPr lang="nl-NL" baseline="0" dirty="0"/>
              <a:t>Verder kan het voor de 2e </a:t>
            </a:r>
            <a:r>
              <a:rPr lang="nl-NL" baseline="0" dirty="0" err="1"/>
              <a:t>jaars</a:t>
            </a:r>
            <a:r>
              <a:rPr lang="nl-NL" baseline="0" dirty="0"/>
              <a:t> studenten interessant zijn zodat ze weten wat ze te wachten staat.</a:t>
            </a:r>
            <a:endParaRPr lang="nl-NL" dirty="0"/>
          </a:p>
        </p:txBody>
      </p:sp>
      <p:sp>
        <p:nvSpPr>
          <p:cNvPr id="4" name="Tijdelijke aanduiding voor dianummer 3"/>
          <p:cNvSpPr>
            <a:spLocks noGrp="1"/>
          </p:cNvSpPr>
          <p:nvPr>
            <p:ph type="sldNum" sz="quarter" idx="10"/>
          </p:nvPr>
        </p:nvSpPr>
        <p:spPr/>
        <p:txBody>
          <a:bodyPr/>
          <a:lstStyle/>
          <a:p>
            <a:fld id="{308C8E24-E453-4F2A-A51C-BD5D32298528}" type="slidenum">
              <a:rPr lang="nl-NL" smtClean="0"/>
              <a:t>1</a:t>
            </a:fld>
            <a:endParaRPr lang="nl-NL"/>
          </a:p>
        </p:txBody>
      </p:sp>
    </p:spTree>
    <p:extLst>
      <p:ext uri="{BB962C8B-B14F-4D97-AF65-F5344CB8AC3E}">
        <p14:creationId xmlns:p14="http://schemas.microsoft.com/office/powerpoint/2010/main" val="237148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Derdejaars</a:t>
            </a:r>
            <a:r>
              <a:rPr lang="nl-NL" baseline="0" dirty="0"/>
              <a:t> studenten TP hebben in blok 1 verplicht de internationale week. De Hanze vindt internationale samenwerking belangrijk en heeft daarom veel contacten met partnerscholen. Hierdoor kun je bijv. je minor aan een partnerschool volgen, maar kun je ook tijdens de internationale week naar een van de partnerscholen gaan.</a:t>
            </a:r>
          </a:p>
          <a:p>
            <a:r>
              <a:rPr lang="nl-NL" baseline="0" dirty="0"/>
              <a:t>Bij elke hogeschool hebben ze een ander programma. </a:t>
            </a:r>
          </a:p>
          <a:p>
            <a:r>
              <a:rPr lang="nl-NL" baseline="0" dirty="0"/>
              <a:t>Omdat ze in België maar 3 jaar TP volgen en daarna nog moeten doorstuderen, waren deze studenten 2</a:t>
            </a:r>
            <a:r>
              <a:rPr lang="nl-NL" baseline="30000" dirty="0"/>
              <a:t>e</a:t>
            </a:r>
            <a:r>
              <a:rPr lang="nl-NL" baseline="0" dirty="0"/>
              <a:t> </a:t>
            </a:r>
            <a:r>
              <a:rPr lang="nl-NL" baseline="0" dirty="0" err="1"/>
              <a:t>jaars</a:t>
            </a:r>
            <a:r>
              <a:rPr lang="nl-NL" baseline="0" dirty="0"/>
              <a:t>. Wij hebben een 4 jarige opleiding, dus daarom waren wij 3</a:t>
            </a:r>
            <a:r>
              <a:rPr lang="nl-NL" baseline="30000" dirty="0"/>
              <a:t>e</a:t>
            </a:r>
            <a:r>
              <a:rPr lang="nl-NL" baseline="0" dirty="0"/>
              <a:t> </a:t>
            </a:r>
            <a:r>
              <a:rPr lang="nl-NL" baseline="0" dirty="0" err="1"/>
              <a:t>jaars</a:t>
            </a:r>
            <a:r>
              <a:rPr lang="nl-NL" baseline="0" dirty="0"/>
              <a:t>.</a:t>
            </a:r>
          </a:p>
          <a:p>
            <a:r>
              <a:rPr lang="nl-NL" baseline="0" dirty="0"/>
              <a:t>Een aantal van ons zijn naar België geweest en een aantal zijn in Groningen gebleven.</a:t>
            </a:r>
          </a:p>
          <a:p>
            <a:pPr marL="171450" indent="-171450">
              <a:buFontTx/>
              <a:buChar char="-"/>
            </a:pPr>
            <a:r>
              <a:rPr lang="nl-NL" dirty="0"/>
              <a:t>Waar zijn jullie precies</a:t>
            </a:r>
            <a:r>
              <a:rPr lang="nl-NL" baseline="0" dirty="0"/>
              <a:t> heen geweest? </a:t>
            </a:r>
          </a:p>
          <a:p>
            <a:pPr marL="171450" indent="-171450">
              <a:buFontTx/>
              <a:buChar char="-"/>
            </a:pPr>
            <a:r>
              <a:rPr lang="nl-NL" baseline="0" dirty="0"/>
              <a:t>En de oudere </a:t>
            </a:r>
            <a:r>
              <a:rPr lang="nl-NL" baseline="0" dirty="0" err="1"/>
              <a:t>jaars</a:t>
            </a:r>
            <a:r>
              <a:rPr lang="nl-NL" baseline="0" dirty="0"/>
              <a:t>?</a:t>
            </a:r>
            <a:endParaRPr lang="nl-NL" dirty="0"/>
          </a:p>
        </p:txBody>
      </p:sp>
      <p:sp>
        <p:nvSpPr>
          <p:cNvPr id="4" name="Tijdelijke aanduiding voor dianummer 3"/>
          <p:cNvSpPr>
            <a:spLocks noGrp="1"/>
          </p:cNvSpPr>
          <p:nvPr>
            <p:ph type="sldNum" sz="quarter" idx="10"/>
          </p:nvPr>
        </p:nvSpPr>
        <p:spPr/>
        <p:txBody>
          <a:bodyPr/>
          <a:lstStyle/>
          <a:p>
            <a:fld id="{308C8E24-E453-4F2A-A51C-BD5D32298528}" type="slidenum">
              <a:rPr lang="nl-NL" smtClean="0"/>
              <a:t>2</a:t>
            </a:fld>
            <a:endParaRPr lang="nl-NL"/>
          </a:p>
        </p:txBody>
      </p:sp>
    </p:spTree>
    <p:extLst>
      <p:ext uri="{BB962C8B-B14F-4D97-AF65-F5344CB8AC3E}">
        <p14:creationId xmlns:p14="http://schemas.microsoft.com/office/powerpoint/2010/main" val="333642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Dan</a:t>
            </a:r>
            <a:r>
              <a:rPr lang="nl-NL" b="1" baseline="0" dirty="0"/>
              <a:t> ga ik nu iets vertellen over hoe mijn week eruit zag en wat mijn ervaringen en inzichten waren.</a:t>
            </a:r>
          </a:p>
          <a:p>
            <a:endParaRPr lang="nl-NL" b="1" baseline="0" dirty="0"/>
          </a:p>
          <a:p>
            <a:r>
              <a:rPr lang="nl-NL" b="1" dirty="0"/>
              <a:t>Maandag:</a:t>
            </a:r>
            <a:endParaRPr lang="nl-NL" dirty="0"/>
          </a:p>
          <a:p>
            <a:r>
              <a:rPr lang="nl-NL" dirty="0"/>
              <a:t>Het begon met de kennismaking.</a:t>
            </a:r>
            <a:r>
              <a:rPr lang="nl-NL" baseline="0" dirty="0"/>
              <a:t> Er waren een aantal TP- studenten maar ook Belgische studenten. </a:t>
            </a:r>
            <a:r>
              <a:rPr lang="nl-NL" dirty="0"/>
              <a:t>Onder leiding</a:t>
            </a:r>
            <a:r>
              <a:rPr lang="nl-NL" baseline="0" dirty="0"/>
              <a:t> van een </a:t>
            </a:r>
            <a:r>
              <a:rPr lang="nl-NL" baseline="0" dirty="0" err="1"/>
              <a:t>studa</a:t>
            </a:r>
            <a:r>
              <a:rPr lang="nl-NL" baseline="0" dirty="0"/>
              <a:t> deden we een kennismakingsspel. </a:t>
            </a:r>
          </a:p>
          <a:p>
            <a:r>
              <a:rPr lang="nl-NL" baseline="0" dirty="0"/>
              <a:t>Verschillen Belgen / Nederlanders al meteen duidelijk. We moesten 3 verhalen over onszelf vertellen, waarvan 1 gelogen. De </a:t>
            </a:r>
            <a:r>
              <a:rPr lang="nl-NL" baseline="0" dirty="0" err="1"/>
              <a:t>Nl’ers</a:t>
            </a:r>
            <a:r>
              <a:rPr lang="nl-NL" baseline="0" dirty="0"/>
              <a:t> waren veel persoonlijker, langdradiger en meer open. De Belgen hielden alles heel kort en waren vrij terughoudend. Eerst leek dit zo te zijn omdat ze te gast waren; kat uit de boom kijken. Daarna bleek dit meer hun volksaard te zijn. Voordat we naar de pizzeria gingen, hebben we allerlei opdrachten uitgevoerd zoals het maken van een stamgroep-vlag. Maar ook koprollen en tandenpoetsen op blote voeten in de Hema, aan 3 mensen vragen wat de zin van het leven is, etc. Hierdoor werden we als groep al meteen hechter. Daarna gingen we nog uit eten.</a:t>
            </a:r>
            <a:endParaRPr lang="nl-NL" dirty="0"/>
          </a:p>
        </p:txBody>
      </p:sp>
      <p:sp>
        <p:nvSpPr>
          <p:cNvPr id="4" name="Tijdelijke aanduiding voor dianummer 3"/>
          <p:cNvSpPr>
            <a:spLocks noGrp="1"/>
          </p:cNvSpPr>
          <p:nvPr>
            <p:ph type="sldNum" sz="quarter" idx="10"/>
          </p:nvPr>
        </p:nvSpPr>
        <p:spPr/>
        <p:txBody>
          <a:bodyPr/>
          <a:lstStyle/>
          <a:p>
            <a:fld id="{308C8E24-E453-4F2A-A51C-BD5D32298528}" type="slidenum">
              <a:rPr lang="nl-NL" smtClean="0"/>
              <a:t>3</a:t>
            </a:fld>
            <a:endParaRPr lang="nl-NL"/>
          </a:p>
        </p:txBody>
      </p:sp>
    </p:spTree>
    <p:extLst>
      <p:ext uri="{BB962C8B-B14F-4D97-AF65-F5344CB8AC3E}">
        <p14:creationId xmlns:p14="http://schemas.microsoft.com/office/powerpoint/2010/main" val="1782302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had het net al over de verschillen tussen</a:t>
            </a:r>
            <a:r>
              <a:rPr lang="nl-NL" baseline="0" dirty="0"/>
              <a:t> Belgen en Nederlanders. Deze werden nog meer duidelijk toen we de eerste interculturele communicatie training hadden, op dinsdag. We gingen met elkaar in gesprek over stereotypen, normen en waarden.</a:t>
            </a:r>
          </a:p>
          <a:p>
            <a:r>
              <a:rPr lang="nl-NL" baseline="0" dirty="0"/>
              <a:t>Opvallend: Nederlanders en Belgen hebben veel overeenkomstige waarden, maar geven hier andere interpretaties aan. Hierdoor hebben ze ook andere normen en gedragsregels.</a:t>
            </a:r>
          </a:p>
          <a:p>
            <a:r>
              <a:rPr lang="nl-NL" baseline="0" dirty="0"/>
              <a:t>Bijvoorbeeld de waarde respect: uit zich bij hun in beleefdheid; de docent ‘meneer/mevrouw + achternaam’ noemen en altijd je hand opsteken als je iets wilt zeggen. Maar liever gewoon niks zeggen tijdens de les. Het bleek dat zij sowieso heel passief leren, vooral gewoon stil zijn, luisteren en meeschrijven.</a:t>
            </a:r>
          </a:p>
          <a:p>
            <a:r>
              <a:rPr lang="nl-NL" baseline="0" dirty="0"/>
              <a:t>Bij ons in de klas wordt respect eerder getoond door juist actief mee te doen in de les, zoveel mogelijk antwoorden te geven, etc. We gaan bovendien veel gelijkwaardiger en informeler met elkaar om. De Belgen waren erg verbaasd dat Bas en Maarten hun persoonlijk de hand schudden bij aankomst.</a:t>
            </a:r>
          </a:p>
          <a:p>
            <a:endParaRPr lang="nl-NL" baseline="0" dirty="0"/>
          </a:p>
          <a:p>
            <a:r>
              <a:rPr lang="nl-NL" baseline="0" dirty="0"/>
              <a:t>Ook de workshop dovencultuur was heel interessant. De trainer was zelf doof en er zaten 2 tolken bij. Een voor de vertaling naar de dove toe, een voor de vertaling naar ons toe. </a:t>
            </a:r>
          </a:p>
          <a:p>
            <a:r>
              <a:rPr lang="nl-NL" baseline="0" dirty="0"/>
              <a:t>We leerden ons beter in te leven in dove mensen, hoe het voor hen moet zijn en hoe ze communiceren. We moesten aan het begin associaties met dovencultuur benoemen en ook na afloop van de training. Opvallend was dat de associaties in het begin te maken hadden met beperkingen, de negatieve kant. De associaties na afloop waren veel positiever: echt een eigen cultuur, waar ze ook trots op zijn. Toch veel mogelijkheden als je doof bent. Ik heb geleerd dat je heel goed kunt communiceren met handen en voeten, zonder dat je gebarentaal hoeft te kennen. </a:t>
            </a:r>
          </a:p>
          <a:p>
            <a:endParaRPr lang="nl-NL" baseline="0" dirty="0"/>
          </a:p>
          <a:p>
            <a:r>
              <a:rPr lang="nl-NL" sz="1200" b="0" i="0" kern="1200" dirty="0" err="1">
                <a:solidFill>
                  <a:schemeClr val="tx1"/>
                </a:solidFill>
                <a:effectLst/>
                <a:latin typeface="+mn-lt"/>
                <a:ea typeface="+mn-ea"/>
                <a:cs typeface="+mn-cs"/>
              </a:rPr>
              <a:t>Sencity</a:t>
            </a:r>
            <a:r>
              <a:rPr lang="nl-NL" sz="1200" b="0" i="0" kern="1200" dirty="0">
                <a:solidFill>
                  <a:schemeClr val="tx1"/>
                </a:solidFill>
                <a:effectLst/>
                <a:latin typeface="+mn-lt"/>
                <a:ea typeface="+mn-ea"/>
                <a:cs typeface="+mn-cs"/>
              </a:rPr>
              <a:t> is een evenement voor doven en slechthorenden,</a:t>
            </a:r>
            <a:r>
              <a:rPr lang="nl-NL" sz="1200" b="0" i="0" kern="1200" baseline="0" dirty="0">
                <a:solidFill>
                  <a:schemeClr val="tx1"/>
                </a:solidFill>
                <a:effectLst/>
                <a:latin typeface="+mn-lt"/>
                <a:ea typeface="+mn-ea"/>
                <a:cs typeface="+mn-cs"/>
              </a:rPr>
              <a:t> waar ze een avond helemaal los kunnen gaan en waar AL hun zintuigen geprikkeld worden.</a:t>
            </a:r>
          </a:p>
          <a:p>
            <a:r>
              <a:rPr lang="nl-NL" sz="1200" b="0" i="0" kern="1200" dirty="0">
                <a:solidFill>
                  <a:schemeClr val="tx1"/>
                </a:solidFill>
                <a:effectLst/>
                <a:latin typeface="+mn-lt"/>
                <a:ea typeface="+mn-ea"/>
                <a:cs typeface="+mn-cs"/>
              </a:rPr>
              <a:t>Groningen: https://www.youtube.com/watch?v=13jjafXjGko</a:t>
            </a:r>
          </a:p>
          <a:p>
            <a:endParaRPr lang="nl-NL" dirty="0"/>
          </a:p>
        </p:txBody>
      </p:sp>
      <p:sp>
        <p:nvSpPr>
          <p:cNvPr id="4" name="Tijdelijke aanduiding voor dianummer 3"/>
          <p:cNvSpPr>
            <a:spLocks noGrp="1"/>
          </p:cNvSpPr>
          <p:nvPr>
            <p:ph type="sldNum" sz="quarter" idx="10"/>
          </p:nvPr>
        </p:nvSpPr>
        <p:spPr/>
        <p:txBody>
          <a:bodyPr/>
          <a:lstStyle/>
          <a:p>
            <a:fld id="{308C8E24-E453-4F2A-A51C-BD5D32298528}" type="slidenum">
              <a:rPr lang="nl-NL" smtClean="0"/>
              <a:t>4</a:t>
            </a:fld>
            <a:endParaRPr lang="nl-NL"/>
          </a:p>
        </p:txBody>
      </p:sp>
    </p:spTree>
    <p:extLst>
      <p:ext uri="{BB962C8B-B14F-4D97-AF65-F5344CB8AC3E}">
        <p14:creationId xmlns:p14="http://schemas.microsoft.com/office/powerpoint/2010/main" val="406646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training moest ik helaas missen, omdat ik eigenlijk nog</a:t>
            </a:r>
            <a:r>
              <a:rPr lang="nl-NL" baseline="0" dirty="0"/>
              <a:t> steeds ziek was. Ik ben wel naar de workshop djembé gegaan, omdat ik niet teveel wilde missen en me dit heel erg leuk leek. We moesten samenwerken om een kort liedje / ritme in te studeren. Er was enorm veel lawaai en we hebben niet een denderend nummer gemaakt, maar het was wel een hele leuke toevoeging aan de week.</a:t>
            </a:r>
            <a:endParaRPr lang="nl-NL" dirty="0"/>
          </a:p>
        </p:txBody>
      </p:sp>
      <p:sp>
        <p:nvSpPr>
          <p:cNvPr id="4" name="Tijdelijke aanduiding voor dianummer 3"/>
          <p:cNvSpPr>
            <a:spLocks noGrp="1"/>
          </p:cNvSpPr>
          <p:nvPr>
            <p:ph type="sldNum" sz="quarter" idx="10"/>
          </p:nvPr>
        </p:nvSpPr>
        <p:spPr/>
        <p:txBody>
          <a:bodyPr/>
          <a:lstStyle/>
          <a:p>
            <a:fld id="{308C8E24-E453-4F2A-A51C-BD5D32298528}" type="slidenum">
              <a:rPr lang="nl-NL" smtClean="0"/>
              <a:t>5</a:t>
            </a:fld>
            <a:endParaRPr lang="nl-NL"/>
          </a:p>
        </p:txBody>
      </p:sp>
    </p:spTree>
    <p:extLst>
      <p:ext uri="{BB962C8B-B14F-4D97-AF65-F5344CB8AC3E}">
        <p14:creationId xmlns:p14="http://schemas.microsoft.com/office/powerpoint/2010/main" val="419918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Donderdag was een druk programma.</a:t>
            </a:r>
          </a:p>
          <a:p>
            <a:r>
              <a:rPr lang="nl-NL" dirty="0"/>
              <a:t>Bij de training gingen we een groepsinterview</a:t>
            </a:r>
            <a:r>
              <a:rPr lang="nl-NL" baseline="0" dirty="0"/>
              <a:t> voorbereiden die we vervolgens gingen uitvoeren. Eerst interviewden we een Iraanse vrouw, die ooit vrijwillig naar Amerika is geëmigreerd om daar architectuur te gaan studeren. Toen ze opgroeide in Iran, was het een prachtig en toegankelijk land. Maar toen ze in Amerika studeerde kwam de revolutie, waardoor de islam heel belangrijk werd en in haar ogen het land terug in de tijd ging wat betreft ontwikkeling. Rechten werden ineens weer beperkt en dergelijke. Zelf werd ze vaak aangekeken hierop; terwijl ze er niks mee te maken had. Ze voelde zich niet meer welkom en verhuisde naar NL. Ze woont hier al 20 jaar en in die tijd is NL in haar ogen ook steeds minder open geworden voor buitenlanders. Ook hier voelt ze zich niet altijd thuis. Zeker toen ze van het westen naar Groningen verhuisde. Ze kwam zelfs een beetje verbitterd over, omdat haar thuisland ook niet meer hetzelfde is. Dit was ook te merken aan hoe ze vertelde over haar normen en waarden. Dit was eigenlijk een allegaartje van alle verschillende landen waar ze gewoond had.</a:t>
            </a:r>
          </a:p>
          <a:p>
            <a:r>
              <a:rPr lang="nl-NL" baseline="0" dirty="0"/>
              <a:t>Het tweede interview verliep heel anders. De man uit Irak was naar NL gevlucht omdat hij een Koerd is. Hij sprak steeds over ‘wij’ (Koerden) en droeg traditionele kleding. Hij hield duidelijk vast aan deze identiteit en was trots op zijn afkomst. In tegenstelling tot de Iraanse vrouw.</a:t>
            </a:r>
          </a:p>
          <a:p>
            <a:r>
              <a:rPr lang="nl-NL" baseline="0" dirty="0"/>
              <a:t>Opvallend was dat hij hier dus niet vrijwillig is gekomen en hierdoor veel meer dankbaarheid uitstraalde. Ook was hij meer dankbaar voor de kleine dingen. Terwijl de vrouw die hier vrijwillig was gekomen en dus een keuze heeft gehad, niet meer zo blij was met haar keuzes of mogelijkheden. Dit vond ik wel een interessant gegeven.</a:t>
            </a:r>
          </a:p>
          <a:p>
            <a:endParaRPr lang="nl-NL" baseline="0" dirty="0"/>
          </a:p>
          <a:p>
            <a:r>
              <a:rPr lang="nl-NL" baseline="0" dirty="0"/>
              <a:t>Na deze intensieve gesprekken en een pauze van 1,5 uur had ik nog een workshop in de </a:t>
            </a:r>
            <a:r>
              <a:rPr lang="nl-NL" baseline="0" dirty="0" err="1"/>
              <a:t>hanze</a:t>
            </a:r>
            <a:r>
              <a:rPr lang="nl-NL" baseline="0" dirty="0"/>
              <a:t> creatieve ontwerpfabriek. Ik zal hier niet teveel over uitweiden, maar het was er heel leuk omdat we op een creatieve manier aan de slag gingen met oplossingen voor bepaalde problemen die we zelf konden aandragen. Voor de </a:t>
            </a:r>
            <a:r>
              <a:rPr lang="nl-NL" baseline="0" dirty="0" err="1"/>
              <a:t>honours</a:t>
            </a:r>
            <a:r>
              <a:rPr lang="nl-NL" baseline="0" dirty="0"/>
              <a:t> mensen hier is het wel heel goed om te weten dat rechts op de hoek van de Van Doorenveste (vroeger </a:t>
            </a:r>
            <a:r>
              <a:rPr lang="nl-NL" baseline="0" dirty="0" err="1"/>
              <a:t>Studystore</a:t>
            </a:r>
            <a:r>
              <a:rPr lang="nl-NL" baseline="0" dirty="0"/>
              <a:t>), tegenover de bushalte, zit de ontwerpfabriek. Je kunt daar langsgaan met al je ideeën en zij willen graag helpen om deze te verwezenlijken.</a:t>
            </a:r>
          </a:p>
          <a:p>
            <a:endParaRPr lang="nl-NL" baseline="0" dirty="0"/>
          </a:p>
          <a:p>
            <a:r>
              <a:rPr lang="nl-NL" baseline="0" dirty="0"/>
              <a:t>Tot slot gingen we eten in De Globe, dat hoort bij </a:t>
            </a:r>
            <a:r>
              <a:rPr lang="nl-NL" baseline="0" dirty="0" err="1"/>
              <a:t>Humanitas</a:t>
            </a:r>
            <a:r>
              <a:rPr lang="nl-NL" baseline="0" dirty="0"/>
              <a:t> en daarna was er nog een eindfeest.</a:t>
            </a:r>
          </a:p>
        </p:txBody>
      </p:sp>
      <p:sp>
        <p:nvSpPr>
          <p:cNvPr id="4" name="Tijdelijke aanduiding voor dianummer 3"/>
          <p:cNvSpPr>
            <a:spLocks noGrp="1"/>
          </p:cNvSpPr>
          <p:nvPr>
            <p:ph type="sldNum" sz="quarter" idx="10"/>
          </p:nvPr>
        </p:nvSpPr>
        <p:spPr/>
        <p:txBody>
          <a:bodyPr/>
          <a:lstStyle/>
          <a:p>
            <a:fld id="{308C8E24-E453-4F2A-A51C-BD5D32298528}" type="slidenum">
              <a:rPr lang="nl-NL" smtClean="0"/>
              <a:t>6</a:t>
            </a:fld>
            <a:endParaRPr lang="nl-NL"/>
          </a:p>
        </p:txBody>
      </p:sp>
    </p:spTree>
    <p:extLst>
      <p:ext uri="{BB962C8B-B14F-4D97-AF65-F5344CB8AC3E}">
        <p14:creationId xmlns:p14="http://schemas.microsoft.com/office/powerpoint/2010/main" val="2388467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vrijdag hebben we alleen geëvalueerd</a:t>
            </a:r>
            <a:r>
              <a:rPr lang="nl-NL" baseline="0" dirty="0"/>
              <a:t> en afscheid genomen, dus daar ga ik verder niet op in.</a:t>
            </a:r>
          </a:p>
          <a:p>
            <a:endParaRPr lang="nl-NL" baseline="0" dirty="0"/>
          </a:p>
          <a:p>
            <a:r>
              <a:rPr lang="nl-NL" dirty="0"/>
              <a:t>Mijn conclusies zijn dus:</a:t>
            </a:r>
          </a:p>
          <a:p>
            <a:pPr marL="171450" indent="-171450">
              <a:buFontTx/>
              <a:buChar char="-"/>
            </a:pPr>
            <a:r>
              <a:rPr lang="nl-NL" dirty="0"/>
              <a:t>Dat het een interessant week was,</a:t>
            </a:r>
            <a:r>
              <a:rPr lang="nl-NL" baseline="0" dirty="0"/>
              <a:t> met veel open mensen en nieuwe inzichten in verschillende (sub) culturen. </a:t>
            </a:r>
          </a:p>
          <a:p>
            <a:pPr marL="171450" indent="-171450">
              <a:buFontTx/>
              <a:buChar char="-"/>
            </a:pPr>
            <a:r>
              <a:rPr lang="nl-NL" baseline="0" dirty="0"/>
              <a:t>De verschillen in denkwijze of in cultuur zijn soms onverwachts klein (</a:t>
            </a:r>
            <a:r>
              <a:rPr lang="nl-NL" baseline="0" dirty="0" err="1"/>
              <a:t>bijv</a:t>
            </a:r>
            <a:r>
              <a:rPr lang="nl-NL" baseline="0" dirty="0"/>
              <a:t> westers – niet-westers), en soms onverwachts groot (</a:t>
            </a:r>
            <a:r>
              <a:rPr lang="nl-NL" baseline="0" dirty="0" err="1"/>
              <a:t>bijv</a:t>
            </a:r>
            <a:r>
              <a:rPr lang="nl-NL" baseline="0" dirty="0"/>
              <a:t> NL en </a:t>
            </a:r>
            <a:r>
              <a:rPr lang="nl-NL" baseline="0" dirty="0" err="1"/>
              <a:t>belgie</a:t>
            </a:r>
            <a:r>
              <a:rPr lang="nl-NL" baseline="0" dirty="0"/>
              <a:t>).</a:t>
            </a:r>
          </a:p>
          <a:p>
            <a:pPr marL="171450" indent="-171450">
              <a:buFontTx/>
              <a:buChar char="-"/>
            </a:pPr>
            <a:r>
              <a:rPr lang="nl-NL" baseline="0" dirty="0"/>
              <a:t>De verschillen kunnen kleiner zijn dat je denkt; omdat het vaak om dezelfde waarden gaat alleen met een andere interpretatie. Wat je het beste kunt doen is erkennen dat het ANDERS is, niet minder of beter. En daarover in gesprek gaan met een open houding.</a:t>
            </a:r>
          </a:p>
          <a:p>
            <a:pPr marL="0" indent="0">
              <a:buFontTx/>
              <a:buNone/>
            </a:pPr>
            <a:endParaRPr lang="nl-NL" baseline="0" dirty="0"/>
          </a:p>
        </p:txBody>
      </p:sp>
      <p:sp>
        <p:nvSpPr>
          <p:cNvPr id="4" name="Tijdelijke aanduiding voor dianummer 3"/>
          <p:cNvSpPr>
            <a:spLocks noGrp="1"/>
          </p:cNvSpPr>
          <p:nvPr>
            <p:ph type="sldNum" sz="quarter" idx="10"/>
          </p:nvPr>
        </p:nvSpPr>
        <p:spPr/>
        <p:txBody>
          <a:bodyPr/>
          <a:lstStyle/>
          <a:p>
            <a:fld id="{308C8E24-E453-4F2A-A51C-BD5D32298528}" type="slidenum">
              <a:rPr lang="nl-NL" smtClean="0"/>
              <a:t>7</a:t>
            </a:fld>
            <a:endParaRPr lang="nl-NL"/>
          </a:p>
        </p:txBody>
      </p:sp>
    </p:spTree>
    <p:extLst>
      <p:ext uri="{BB962C8B-B14F-4D97-AF65-F5344CB8AC3E}">
        <p14:creationId xmlns:p14="http://schemas.microsoft.com/office/powerpoint/2010/main" val="111229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2A54C80-263E-416B-A8E0-580EDEADCBDC}" type="datetimeFigureOut">
              <a:rPr lang="en-US" dirty="0"/>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11/30/2016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youtube.com/watch?v=13jjafXjGko"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Internationale week</a:t>
            </a:r>
          </a:p>
        </p:txBody>
      </p:sp>
      <p:sp>
        <p:nvSpPr>
          <p:cNvPr id="3" name="Ondertitel 2"/>
          <p:cNvSpPr>
            <a:spLocks noGrp="1"/>
          </p:cNvSpPr>
          <p:nvPr>
            <p:ph type="subTitle" idx="1"/>
          </p:nvPr>
        </p:nvSpPr>
        <p:spPr/>
        <p:txBody>
          <a:bodyPr>
            <a:normAutofit/>
          </a:bodyPr>
          <a:lstStyle/>
          <a:p>
            <a:r>
              <a:rPr lang="nl-NL" dirty="0"/>
              <a:t>Thema: Diversiteit in communicatie</a:t>
            </a:r>
          </a:p>
          <a:p>
            <a:r>
              <a:rPr lang="nl-NL" dirty="0"/>
              <a:t>21 t/m 25 november 2016</a:t>
            </a:r>
          </a:p>
        </p:txBody>
      </p:sp>
    </p:spTree>
    <p:extLst>
      <p:ext uri="{BB962C8B-B14F-4D97-AF65-F5344CB8AC3E}">
        <p14:creationId xmlns:p14="http://schemas.microsoft.com/office/powerpoint/2010/main" val="324047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de internationale week?</a:t>
            </a:r>
          </a:p>
        </p:txBody>
      </p:sp>
      <p:sp>
        <p:nvSpPr>
          <p:cNvPr id="3" name="Tijdelijke aanduiding voor inhoud 2"/>
          <p:cNvSpPr>
            <a:spLocks noGrp="1"/>
          </p:cNvSpPr>
          <p:nvPr>
            <p:ph idx="1"/>
          </p:nvPr>
        </p:nvSpPr>
        <p:spPr/>
        <p:txBody>
          <a:bodyPr/>
          <a:lstStyle/>
          <a:p>
            <a:r>
              <a:rPr lang="nl-NL" dirty="0"/>
              <a:t>Internationale samenwerking belangrijk</a:t>
            </a:r>
          </a:p>
          <a:p>
            <a:r>
              <a:rPr lang="nl-NL" dirty="0"/>
              <a:t>Partnerscholen TP</a:t>
            </a:r>
          </a:p>
          <a:p>
            <a:r>
              <a:rPr lang="nl-NL" dirty="0"/>
              <a:t>3</a:t>
            </a:r>
            <a:r>
              <a:rPr lang="nl-NL" baseline="30000" dirty="0"/>
              <a:t>e</a:t>
            </a:r>
            <a:r>
              <a:rPr lang="nl-NL" dirty="0"/>
              <a:t> </a:t>
            </a:r>
            <a:r>
              <a:rPr lang="nl-NL" dirty="0" err="1"/>
              <a:t>jaars</a:t>
            </a:r>
            <a:r>
              <a:rPr lang="nl-NL" dirty="0"/>
              <a:t> studenten NL</a:t>
            </a:r>
          </a:p>
          <a:p>
            <a:r>
              <a:rPr lang="nl-NL" dirty="0"/>
              <a:t>2</a:t>
            </a:r>
            <a:r>
              <a:rPr lang="nl-NL" baseline="30000" dirty="0"/>
              <a:t>e</a:t>
            </a:r>
            <a:r>
              <a:rPr lang="nl-NL" dirty="0"/>
              <a:t> </a:t>
            </a:r>
            <a:r>
              <a:rPr lang="nl-NL" dirty="0" err="1"/>
              <a:t>jaars</a:t>
            </a:r>
            <a:r>
              <a:rPr lang="nl-NL" dirty="0"/>
              <a:t> studenten België</a:t>
            </a:r>
          </a:p>
          <a:p>
            <a:endParaRPr lang="nl-NL" dirty="0"/>
          </a:p>
          <a:p>
            <a:r>
              <a:rPr lang="nl-NL" b="1" dirty="0"/>
              <a:t>België:</a:t>
            </a:r>
            <a:r>
              <a:rPr lang="nl-NL" dirty="0"/>
              <a:t> Brugge, Kortrijk, Antwerpen</a:t>
            </a:r>
          </a:p>
          <a:p>
            <a:r>
              <a:rPr lang="nl-NL" b="1" dirty="0"/>
              <a:t>NL:</a:t>
            </a:r>
            <a:r>
              <a:rPr lang="nl-NL" dirty="0"/>
              <a:t> Deventer, Nijmegen, Groningen</a:t>
            </a:r>
          </a:p>
        </p:txBody>
      </p:sp>
      <p:pic>
        <p:nvPicPr>
          <p:cNvPr id="4" name="Afbeelding 3"/>
          <p:cNvPicPr>
            <a:picLocks noChangeAspect="1"/>
          </p:cNvPicPr>
          <p:nvPr/>
        </p:nvPicPr>
        <p:blipFill rotWithShape="1">
          <a:blip r:embed="rId3"/>
          <a:srcRect t="6647" b="15157"/>
          <a:stretch/>
        </p:blipFill>
        <p:spPr>
          <a:xfrm>
            <a:off x="5445244" y="4187352"/>
            <a:ext cx="4718260" cy="2494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Afbeelding 4"/>
          <p:cNvPicPr>
            <a:picLocks noChangeAspect="1"/>
          </p:cNvPicPr>
          <p:nvPr/>
        </p:nvPicPr>
        <p:blipFill rotWithShape="1">
          <a:blip r:embed="rId4"/>
          <a:srcRect r="15993"/>
          <a:stretch/>
        </p:blipFill>
        <p:spPr>
          <a:xfrm>
            <a:off x="6777150" y="1457434"/>
            <a:ext cx="4899843" cy="2499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407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programma: maandag</a:t>
            </a:r>
          </a:p>
        </p:txBody>
      </p:sp>
      <p:pic>
        <p:nvPicPr>
          <p:cNvPr id="20" name="Tijdelijke aanduiding voor inhoud 19"/>
          <p:cNvPicPr>
            <a:picLocks noGrp="1" noChangeAspect="1"/>
          </p:cNvPicPr>
          <p:nvPr>
            <p:ph idx="1"/>
          </p:nvPr>
        </p:nvPicPr>
        <p:blipFill rotWithShape="1">
          <a:blip r:embed="rId3"/>
          <a:srcRect l="23763" t="7568" r="7375" b="11803"/>
          <a:stretch/>
        </p:blipFill>
        <p:spPr>
          <a:xfrm rot="16200000">
            <a:off x="2262551" y="1418972"/>
            <a:ext cx="3079847" cy="6410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kstvak 20"/>
          <p:cNvSpPr txBox="1"/>
          <p:nvPr/>
        </p:nvSpPr>
        <p:spPr>
          <a:xfrm>
            <a:off x="804802" y="1671145"/>
            <a:ext cx="5354260" cy="923330"/>
          </a:xfrm>
          <a:prstGeom prst="rect">
            <a:avLst/>
          </a:prstGeom>
          <a:noFill/>
        </p:spPr>
        <p:txBody>
          <a:bodyPr wrap="square" rtlCol="0">
            <a:spAutoFit/>
          </a:bodyPr>
          <a:lstStyle/>
          <a:p>
            <a:pPr marL="285750" indent="-285750">
              <a:buFont typeface="Arial" panose="020B0604020202020204" pitchFamily="34" charset="0"/>
              <a:buChar char="•"/>
            </a:pPr>
            <a:r>
              <a:rPr lang="nl-NL" dirty="0"/>
              <a:t>Kennismaking </a:t>
            </a:r>
          </a:p>
          <a:p>
            <a:pPr marL="285750" indent="-285750">
              <a:buFont typeface="Arial" panose="020B0604020202020204" pitchFamily="34" charset="0"/>
              <a:buChar char="•"/>
            </a:pPr>
            <a:r>
              <a:rPr lang="nl-NL" dirty="0"/>
              <a:t>Opdrachten crazy 88 </a:t>
            </a:r>
          </a:p>
          <a:p>
            <a:pPr marL="285750" indent="-285750">
              <a:buFont typeface="Arial" panose="020B0604020202020204" pitchFamily="34" charset="0"/>
              <a:buChar char="•"/>
            </a:pPr>
            <a:r>
              <a:rPr lang="nl-NL" dirty="0"/>
              <a:t>Pizzeria</a:t>
            </a:r>
          </a:p>
        </p:txBody>
      </p:sp>
      <p:pic>
        <p:nvPicPr>
          <p:cNvPr id="23" name="Afbeelding 22"/>
          <p:cNvPicPr>
            <a:picLocks noChangeAspect="1"/>
          </p:cNvPicPr>
          <p:nvPr/>
        </p:nvPicPr>
        <p:blipFill rotWithShape="1">
          <a:blip r:embed="rId4"/>
          <a:srcRect l="15483" t="23909" r="15859"/>
          <a:stretch/>
        </p:blipFill>
        <p:spPr>
          <a:xfrm>
            <a:off x="7508264" y="945930"/>
            <a:ext cx="3531476" cy="5218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282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programma: dinsdag</a:t>
            </a:r>
          </a:p>
        </p:txBody>
      </p:sp>
      <p:sp>
        <p:nvSpPr>
          <p:cNvPr id="3" name="Tijdelijke aanduiding voor inhoud 2"/>
          <p:cNvSpPr>
            <a:spLocks noGrp="1"/>
          </p:cNvSpPr>
          <p:nvPr>
            <p:ph idx="1"/>
          </p:nvPr>
        </p:nvSpPr>
        <p:spPr>
          <a:xfrm>
            <a:off x="677333" y="2160589"/>
            <a:ext cx="8876569" cy="3880773"/>
          </a:xfrm>
        </p:spPr>
        <p:txBody>
          <a:bodyPr>
            <a:normAutofit/>
          </a:bodyPr>
          <a:lstStyle/>
          <a:p>
            <a:r>
              <a:rPr lang="nl-NL" b="1" dirty="0"/>
              <a:t>Training interculturele communicatie</a:t>
            </a:r>
          </a:p>
          <a:p>
            <a:pPr lvl="1"/>
            <a:r>
              <a:rPr lang="nl-NL" dirty="0">
                <a:sym typeface="Wingdings" panose="05000000000000000000" pitchFamily="2" charset="2"/>
              </a:rPr>
              <a:t>Waarden, normen, cultuurverschillen</a:t>
            </a:r>
          </a:p>
          <a:p>
            <a:pPr lvl="1"/>
            <a:endParaRPr lang="nl-NL" b="1" dirty="0"/>
          </a:p>
          <a:p>
            <a:r>
              <a:rPr lang="nl-NL" b="1" dirty="0"/>
              <a:t>Workshop dovencultuur</a:t>
            </a:r>
          </a:p>
          <a:p>
            <a:pPr lvl="1"/>
            <a:r>
              <a:rPr lang="nl-NL" dirty="0"/>
              <a:t>Wat is dovencultuur?</a:t>
            </a:r>
          </a:p>
          <a:p>
            <a:pPr lvl="1"/>
            <a:r>
              <a:rPr lang="nl-NL" dirty="0"/>
              <a:t>Bijv. </a:t>
            </a:r>
            <a:r>
              <a:rPr lang="nl-NL" dirty="0" err="1"/>
              <a:t>Sencity</a:t>
            </a:r>
            <a:endParaRPr lang="nl-NL" dirty="0"/>
          </a:p>
          <a:p>
            <a:pPr lvl="1"/>
            <a:endParaRPr lang="nl-NL" dirty="0"/>
          </a:p>
          <a:p>
            <a:pPr lvl="1"/>
            <a:r>
              <a:rPr lang="nl-NL" dirty="0"/>
              <a:t>Inleven in dove mensen</a:t>
            </a:r>
          </a:p>
          <a:p>
            <a:pPr lvl="1"/>
            <a:r>
              <a:rPr lang="nl-NL" dirty="0"/>
              <a:t>Communicatie met doven</a:t>
            </a:r>
          </a:p>
        </p:txBody>
      </p:sp>
      <p:pic>
        <p:nvPicPr>
          <p:cNvPr id="5" name="Afbeelding 4"/>
          <p:cNvPicPr>
            <a:picLocks noChangeAspect="1"/>
          </p:cNvPicPr>
          <p:nvPr/>
        </p:nvPicPr>
        <p:blipFill rotWithShape="1">
          <a:blip r:embed="rId3"/>
          <a:srcRect t="41839" r="2380" b="6390"/>
          <a:stretch/>
        </p:blipFill>
        <p:spPr>
          <a:xfrm>
            <a:off x="4302969" y="3299210"/>
            <a:ext cx="7431671" cy="2972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Afbeelding 6"/>
          <p:cNvPicPr>
            <a:picLocks noChangeAspect="1"/>
          </p:cNvPicPr>
          <p:nvPr/>
        </p:nvPicPr>
        <p:blipFill rotWithShape="1">
          <a:blip r:embed="rId4"/>
          <a:srcRect b="20000"/>
          <a:stretch/>
        </p:blipFill>
        <p:spPr>
          <a:xfrm>
            <a:off x="7009415" y="609600"/>
            <a:ext cx="2166098" cy="2446417"/>
          </a:xfrm>
          <a:prstGeom prst="rect">
            <a:avLst/>
          </a:prstGeom>
        </p:spPr>
      </p:pic>
      <p:sp>
        <p:nvSpPr>
          <p:cNvPr id="8" name="Tekstvak 7"/>
          <p:cNvSpPr txBox="1"/>
          <p:nvPr/>
        </p:nvSpPr>
        <p:spPr>
          <a:xfrm>
            <a:off x="7083972" y="273269"/>
            <a:ext cx="1986456" cy="461665"/>
          </a:xfrm>
          <a:prstGeom prst="rect">
            <a:avLst/>
          </a:prstGeom>
          <a:noFill/>
        </p:spPr>
        <p:txBody>
          <a:bodyPr wrap="square" rtlCol="0">
            <a:spAutoFit/>
          </a:bodyPr>
          <a:lstStyle/>
          <a:p>
            <a:r>
              <a:rPr lang="nl-NL" sz="800" dirty="0">
                <a:hlinkClick r:id="rId5"/>
              </a:rPr>
              <a:t>https://www.youtube.com/watch?v=13jjafXjGko</a:t>
            </a:r>
            <a:endParaRPr lang="nl-NL" sz="800" dirty="0"/>
          </a:p>
          <a:p>
            <a:endParaRPr lang="nl-NL" sz="800" dirty="0"/>
          </a:p>
        </p:txBody>
      </p:sp>
    </p:spTree>
    <p:extLst>
      <p:ext uri="{BB962C8B-B14F-4D97-AF65-F5344CB8AC3E}">
        <p14:creationId xmlns:p14="http://schemas.microsoft.com/office/powerpoint/2010/main" val="53212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programma: woensdag</a:t>
            </a:r>
          </a:p>
        </p:txBody>
      </p:sp>
      <p:sp>
        <p:nvSpPr>
          <p:cNvPr id="3" name="Tijdelijke aanduiding voor inhoud 2"/>
          <p:cNvSpPr>
            <a:spLocks noGrp="1"/>
          </p:cNvSpPr>
          <p:nvPr>
            <p:ph idx="1"/>
          </p:nvPr>
        </p:nvSpPr>
        <p:spPr>
          <a:xfrm>
            <a:off x="677334" y="1803238"/>
            <a:ext cx="8596668" cy="3880773"/>
          </a:xfrm>
        </p:spPr>
        <p:txBody>
          <a:bodyPr/>
          <a:lstStyle/>
          <a:p>
            <a:r>
              <a:rPr lang="nl-NL" dirty="0"/>
              <a:t>Training interculturele communicatie</a:t>
            </a:r>
          </a:p>
          <a:p>
            <a:r>
              <a:rPr lang="nl-NL" dirty="0"/>
              <a:t>Workshop djembé</a:t>
            </a:r>
          </a:p>
        </p:txBody>
      </p:sp>
      <p:pic>
        <p:nvPicPr>
          <p:cNvPr id="4" name="Afbeelding 3"/>
          <p:cNvPicPr>
            <a:picLocks noChangeAspect="1"/>
          </p:cNvPicPr>
          <p:nvPr/>
        </p:nvPicPr>
        <p:blipFill>
          <a:blip r:embed="rId3"/>
          <a:stretch>
            <a:fillRect/>
          </a:stretch>
        </p:blipFill>
        <p:spPr>
          <a:xfrm>
            <a:off x="765285" y="2892480"/>
            <a:ext cx="6057900" cy="3343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6903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programma: donderdag</a:t>
            </a:r>
          </a:p>
        </p:txBody>
      </p:sp>
      <p:sp>
        <p:nvSpPr>
          <p:cNvPr id="3" name="Tijdelijke aanduiding voor inhoud 2"/>
          <p:cNvSpPr>
            <a:spLocks noGrp="1"/>
          </p:cNvSpPr>
          <p:nvPr>
            <p:ph idx="1"/>
          </p:nvPr>
        </p:nvSpPr>
        <p:spPr>
          <a:xfrm>
            <a:off x="677334" y="1719154"/>
            <a:ext cx="8596668" cy="3880773"/>
          </a:xfrm>
        </p:spPr>
        <p:txBody>
          <a:bodyPr/>
          <a:lstStyle/>
          <a:p>
            <a:r>
              <a:rPr lang="nl-NL" dirty="0"/>
              <a:t>Training interculturele communicatie</a:t>
            </a:r>
          </a:p>
          <a:p>
            <a:pPr lvl="1"/>
            <a:r>
              <a:rPr lang="nl-NL" dirty="0"/>
              <a:t>Interview met Iraanse vrouw en </a:t>
            </a:r>
            <a:r>
              <a:rPr lang="nl-NL" dirty="0" err="1"/>
              <a:t>Irakeze</a:t>
            </a:r>
            <a:r>
              <a:rPr lang="nl-NL" dirty="0"/>
              <a:t> man</a:t>
            </a:r>
          </a:p>
          <a:p>
            <a:pPr lvl="1"/>
            <a:r>
              <a:rPr lang="nl-NL" dirty="0"/>
              <a:t>De een vrijwillig in NL, de ander niet</a:t>
            </a:r>
          </a:p>
          <a:p>
            <a:pPr lvl="1"/>
            <a:endParaRPr lang="nl-NL" dirty="0"/>
          </a:p>
          <a:p>
            <a:r>
              <a:rPr lang="nl-NL" dirty="0"/>
              <a:t>Workshop Hanze creatieve ontwerpfabriek</a:t>
            </a:r>
          </a:p>
        </p:txBody>
      </p:sp>
      <p:pic>
        <p:nvPicPr>
          <p:cNvPr id="6" name="Afbeelding 5"/>
          <p:cNvPicPr>
            <a:picLocks noChangeAspect="1"/>
          </p:cNvPicPr>
          <p:nvPr/>
        </p:nvPicPr>
        <p:blipFill rotWithShape="1">
          <a:blip r:embed="rId3"/>
          <a:srcRect l="4082" t="17625" r="16224"/>
          <a:stretch/>
        </p:blipFill>
        <p:spPr>
          <a:xfrm>
            <a:off x="7798676" y="189186"/>
            <a:ext cx="4099035" cy="5649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Afbeelding 6"/>
          <p:cNvPicPr>
            <a:picLocks noChangeAspect="1"/>
          </p:cNvPicPr>
          <p:nvPr/>
        </p:nvPicPr>
        <p:blipFill rotWithShape="1">
          <a:blip r:embed="rId4"/>
          <a:srcRect t="21455" b="17346"/>
          <a:stretch/>
        </p:blipFill>
        <p:spPr>
          <a:xfrm>
            <a:off x="1219201" y="3770577"/>
            <a:ext cx="3738661" cy="3050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kstvak 7"/>
          <p:cNvSpPr txBox="1"/>
          <p:nvPr/>
        </p:nvSpPr>
        <p:spPr>
          <a:xfrm>
            <a:off x="5202620" y="6204586"/>
            <a:ext cx="3892706" cy="369332"/>
          </a:xfrm>
          <a:prstGeom prst="rect">
            <a:avLst/>
          </a:prstGeom>
          <a:noFill/>
        </p:spPr>
        <p:txBody>
          <a:bodyPr wrap="square" rtlCol="0">
            <a:spAutoFit/>
          </a:bodyPr>
          <a:lstStyle/>
          <a:p>
            <a:r>
              <a:rPr lang="nl-NL" b="1" dirty="0"/>
              <a:t>www.hanzeontwerpfabriek.nl</a:t>
            </a:r>
          </a:p>
        </p:txBody>
      </p:sp>
    </p:spTree>
    <p:extLst>
      <p:ext uri="{BB962C8B-B14F-4D97-AF65-F5344CB8AC3E}">
        <p14:creationId xmlns:p14="http://schemas.microsoft.com/office/powerpoint/2010/main" val="3481247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Conclusie &amp; discussie</a:t>
            </a:r>
          </a:p>
        </p:txBody>
      </p:sp>
      <p:sp>
        <p:nvSpPr>
          <p:cNvPr id="3" name="Tijdelijke aanduiding voor inhoud 2"/>
          <p:cNvSpPr>
            <a:spLocks noGrp="1"/>
          </p:cNvSpPr>
          <p:nvPr>
            <p:ph idx="1"/>
          </p:nvPr>
        </p:nvSpPr>
        <p:spPr/>
        <p:txBody>
          <a:bodyPr/>
          <a:lstStyle/>
          <a:p>
            <a:r>
              <a:rPr lang="nl-NL" dirty="0"/>
              <a:t>Brede blik op verschillende (sub)culturen</a:t>
            </a:r>
          </a:p>
          <a:p>
            <a:r>
              <a:rPr lang="nl-NL" dirty="0"/>
              <a:t>Verschillen soms onverwachts klein of groot</a:t>
            </a:r>
          </a:p>
          <a:p>
            <a:r>
              <a:rPr lang="nl-NL" dirty="0"/>
              <a:t>Vaak andere interpretatie van dezelfde waarden</a:t>
            </a:r>
          </a:p>
          <a:p>
            <a:pPr marL="0" indent="0">
              <a:buNone/>
            </a:pPr>
            <a:endParaRPr lang="nl-NL" dirty="0"/>
          </a:p>
        </p:txBody>
      </p:sp>
      <p:pic>
        <p:nvPicPr>
          <p:cNvPr id="4" name="Afbeelding 3"/>
          <p:cNvPicPr>
            <a:picLocks noChangeAspect="1"/>
          </p:cNvPicPr>
          <p:nvPr/>
        </p:nvPicPr>
        <p:blipFill>
          <a:blip r:embed="rId3"/>
          <a:stretch>
            <a:fillRect/>
          </a:stretch>
        </p:blipFill>
        <p:spPr>
          <a:xfrm>
            <a:off x="6509855" y="174708"/>
            <a:ext cx="5524491" cy="6509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181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Ervaringen anderen; 5 min. opschrijven</a:t>
            </a:r>
          </a:p>
        </p:txBody>
      </p:sp>
      <p:sp>
        <p:nvSpPr>
          <p:cNvPr id="3" name="Tijdelijke aanduiding voor inhoud 2"/>
          <p:cNvSpPr>
            <a:spLocks noGrp="1"/>
          </p:cNvSpPr>
          <p:nvPr>
            <p:ph idx="1"/>
          </p:nvPr>
        </p:nvSpPr>
        <p:spPr/>
        <p:txBody>
          <a:bodyPr>
            <a:normAutofit/>
          </a:bodyPr>
          <a:lstStyle/>
          <a:p>
            <a:r>
              <a:rPr lang="nl-NL" b="1" dirty="0"/>
              <a:t>Tweedejaars: </a:t>
            </a:r>
            <a:r>
              <a:rPr lang="nl-NL" dirty="0"/>
              <a:t>Wat zou je zelf graag nog willen ontdekken qua culturen, waar zou je meer over willen leren?</a:t>
            </a:r>
          </a:p>
          <a:p>
            <a:r>
              <a:rPr lang="nl-NL" b="1" dirty="0"/>
              <a:t>Derdejaars: </a:t>
            </a:r>
            <a:r>
              <a:rPr lang="nl-NL" dirty="0"/>
              <a:t>Wat is je opgevallen deze week, waarom was het opvallend?</a:t>
            </a:r>
          </a:p>
          <a:p>
            <a:r>
              <a:rPr lang="nl-NL" b="1" dirty="0"/>
              <a:t>Vierdejaars:</a:t>
            </a:r>
            <a:r>
              <a:rPr lang="nl-NL" dirty="0"/>
              <a:t> Wat was jouw ervaring met de internationale week?</a:t>
            </a:r>
          </a:p>
          <a:p>
            <a:r>
              <a:rPr lang="nl-NL" b="1" dirty="0"/>
              <a:t>Docenten:</a:t>
            </a:r>
            <a:r>
              <a:rPr lang="nl-NL" dirty="0"/>
              <a:t> Wat zijn jullie ervaringen met deze week? Of met interculturele communicatie in het algemeen? </a:t>
            </a:r>
          </a:p>
          <a:p>
            <a:endParaRPr lang="nl-NL" dirty="0"/>
          </a:p>
          <a:p>
            <a:pPr marL="0" indent="0">
              <a:buNone/>
            </a:pPr>
            <a:r>
              <a:rPr lang="nl-NL" b="1" dirty="0"/>
              <a:t>Iedereen:</a:t>
            </a:r>
          </a:p>
          <a:p>
            <a:r>
              <a:rPr lang="nl-NL" dirty="0"/>
              <a:t>Als je nu een land mocht bezoeken, welk land zou dat zijn?</a:t>
            </a:r>
          </a:p>
          <a:p>
            <a:r>
              <a:rPr lang="nl-NL" dirty="0"/>
              <a:t>Waarom, waar ben je nieuwsgierig naar (wat betreft de cultuur)?</a:t>
            </a:r>
          </a:p>
        </p:txBody>
      </p:sp>
    </p:spTree>
    <p:extLst>
      <p:ext uri="{BB962C8B-B14F-4D97-AF65-F5344CB8AC3E}">
        <p14:creationId xmlns:p14="http://schemas.microsoft.com/office/powerpoint/2010/main" val="179109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Bedankt voor de aandacht!</a:t>
            </a:r>
          </a:p>
        </p:txBody>
      </p:sp>
      <p:pic>
        <p:nvPicPr>
          <p:cNvPr id="6" name="Tijdelijke aanduiding voor inhoud 5"/>
          <p:cNvPicPr>
            <a:picLocks noGrp="1" noChangeAspect="1"/>
          </p:cNvPicPr>
          <p:nvPr>
            <p:ph idx="1"/>
          </p:nvPr>
        </p:nvPicPr>
        <p:blipFill>
          <a:blip r:embed="rId2"/>
          <a:stretch>
            <a:fillRect/>
          </a:stretch>
        </p:blipFill>
        <p:spPr>
          <a:xfrm>
            <a:off x="938732" y="1436057"/>
            <a:ext cx="5157267" cy="5169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44411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151</TotalTime>
  <Words>1615</Words>
  <Application>Microsoft Office PowerPoint</Application>
  <PresentationFormat>Breedbeeld</PresentationFormat>
  <Paragraphs>96</Paragraphs>
  <Slides>9</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Arial</vt:lpstr>
      <vt:lpstr>Calibri</vt:lpstr>
      <vt:lpstr>Trebuchet MS</vt:lpstr>
      <vt:lpstr>Wingdings</vt:lpstr>
      <vt:lpstr>Wingdings 3</vt:lpstr>
      <vt:lpstr>Facet</vt:lpstr>
      <vt:lpstr>Internationale week</vt:lpstr>
      <vt:lpstr>Wat is de internationale week?</vt:lpstr>
      <vt:lpstr>Het programma: maandag</vt:lpstr>
      <vt:lpstr>Het programma: dinsdag</vt:lpstr>
      <vt:lpstr>Het programma: woensdag</vt:lpstr>
      <vt:lpstr>Het programma: donderdag</vt:lpstr>
      <vt:lpstr>Conclusie &amp; discussie</vt:lpstr>
      <vt:lpstr>Ervaringen anderen; 5 min. opschrijven</vt:lpstr>
      <vt:lpstr>Bedankt voor de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Internationale week</dc:title>
  <dc:creator>Romi Mol</dc:creator>
  <cp:lastModifiedBy>Romi Mol</cp:lastModifiedBy>
  <cp:revision>19</cp:revision>
  <dcterms:created xsi:type="dcterms:W3CDTF">2016-11-30T12:06:34Z</dcterms:created>
  <dcterms:modified xsi:type="dcterms:W3CDTF">2016-11-30T14:37:39Z</dcterms:modified>
</cp:coreProperties>
</file>